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476" r:id="rId5"/>
    <p:sldId id="508" r:id="rId6"/>
    <p:sldId id="481" r:id="rId7"/>
    <p:sldId id="530" r:id="rId8"/>
    <p:sldId id="263" r:id="rId9"/>
    <p:sldId id="268" r:id="rId10"/>
    <p:sldId id="318" r:id="rId11"/>
    <p:sldId id="269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495" r:id="rId22"/>
    <p:sldId id="499" r:id="rId23"/>
    <p:sldId id="500" r:id="rId24"/>
    <p:sldId id="540" r:id="rId25"/>
    <p:sldId id="526" r:id="rId26"/>
    <p:sldId id="30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/>
    <p:restoredTop sz="79388"/>
  </p:normalViewPr>
  <p:slideViewPr>
    <p:cSldViewPr snapToGrid="0">
      <p:cViewPr varScale="1">
        <p:scale>
          <a:sx n="100" d="100"/>
          <a:sy n="100" d="100"/>
        </p:scale>
        <p:origin x="784" y="168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Text Analysis</a:t>
            </a:r>
          </a:p>
          <a:p>
            <a:r>
              <a:rPr lang="en-US" dirty="0"/>
              <a:t>Face</a:t>
            </a:r>
          </a:p>
          <a:p>
            <a:r>
              <a:rPr lang="en-US" dirty="0"/>
              <a:t>Translate Text</a:t>
            </a:r>
          </a:p>
          <a:p>
            <a:r>
              <a:rPr lang="en-US" dirty="0"/>
              <a:t>Custom Vision</a:t>
            </a:r>
          </a:p>
          <a:p>
            <a:r>
              <a:rPr lang="en-US" dirty="0"/>
              <a:t>Content Moderator</a:t>
            </a:r>
          </a:p>
          <a:p>
            <a:r>
              <a:rPr lang="en-US" dirty="0"/>
              <a:t>Speaker Recognition</a:t>
            </a:r>
          </a:p>
          <a:p>
            <a:r>
              <a:rPr lang="en-US" dirty="0"/>
              <a:t>Ink recognizer</a:t>
            </a:r>
          </a:p>
          <a:p>
            <a:r>
              <a:rPr lang="en-US" dirty="0"/>
              <a:t>Speech</a:t>
            </a:r>
          </a:p>
          <a:p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r>
              <a:rPr lang="en-US" dirty="0"/>
              <a:t>Anomaly Detector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8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project, gives a list of examples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Descriptor – A thing that is all the same, like a list of cities</a:t>
            </a:r>
          </a:p>
          <a:p>
            <a:r>
              <a:rPr lang="en-US" dirty="0"/>
              <a:t>Pattern – Template utterances instead of by example</a:t>
            </a:r>
          </a:p>
          <a:p>
            <a:r>
              <a:rPr lang="en-US" dirty="0"/>
              <a:t>App – A collection of entities, intents and other items used to create a domain specific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9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-s_CoeLwRtY/maxresdefault.jpg" TargetMode="External"/><Relationship Id="rId7" Type="http://schemas.openxmlformats.org/officeDocument/2006/relationships/hyperlink" Target="https://3.bp.blogspot.com/-n3CtwdhaYJY/WP5RkY6bE3I/AAAAAAAAXBo/MKH_wyjemmU_QLS7eamhmCiQYoMSsziFwCLcB/s1600/Penn_Jilette.jpg" TargetMode="External"/><Relationship Id="rId2" Type="http://schemas.openxmlformats.org/officeDocument/2006/relationships/hyperlink" Target="https://c1.staticflickr.com/9/8406/8695972129_6276416fea_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ive.staticflickr.com/8537/8696311703_ba2c7eaf17_b.jpg" TargetMode="External"/><Relationship Id="rId5" Type="http://schemas.openxmlformats.org/officeDocument/2006/relationships/hyperlink" Target="http://vslive.com/events/vslive-fall-2010/~/media/ECG/VSLive/Redmond/Speakers120/Lhotka_Rocky120.ashx" TargetMode="External"/><Relationship Id="rId4" Type="http://schemas.openxmlformats.org/officeDocument/2006/relationships/hyperlink" Target="http://www.prairiedevcon.com/images/site/RockyKeynote.p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namaker.ai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IntroTo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do-web/datatools/selectlocation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luis/luis-get-started-create-app" TargetMode="External"/><Relationship Id="rId2" Type="http://schemas.openxmlformats.org/officeDocument/2006/relationships/hyperlink" Target="https://docs.microsoft.com/en-us/azure/cognitive-services/luis/what-is-luis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cs.microsoft.com/en-us/azure/cognitive-services/luis/get-started-portal-deploy-app" TargetMode="External"/><Relationship Id="rId4" Type="http://schemas.openxmlformats.org/officeDocument/2006/relationships/hyperlink" Target="https://docs.microsoft.com/en-us/azure/cognitive-services/luis/get-started-portal-build-ap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eview.luis.ai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2.26.2020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6245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Magenic</a:t>
            </a:r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 Masters Live – Intro To Machine Learning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1237DC-4118-2E4C-948C-A6D491CC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22" y="776288"/>
            <a:ext cx="5508978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55135-3258-AF43-9436-630AB256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16543-D008-274C-9F56-76A686899694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Detect a face in an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93DCD-3251-8942-8684-191C2DE46796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similar faces from a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21D7F-33C4-AE4D-9D29-20EA25616C8E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similar 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711F5-CE3D-C74E-BD23-E50D3FCD7439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Identify a 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39940-36A2-3645-B8B1-FD7266A35DE9}"/>
              </a:ext>
            </a:extLst>
          </p:cNvPr>
          <p:cNvSpPr/>
          <p:nvPr/>
        </p:nvSpPr>
        <p:spPr>
          <a:xfrm>
            <a:off x="609600" y="5040728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Verify two faces are the same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DB9EB-B24B-1F43-98BC-A5BC3D4C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46" y="740934"/>
            <a:ext cx="3134154" cy="31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3898-AEA1-7D48-81FD-4605464A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store face 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0B7162-EC19-0F46-9046-899EE9951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359429"/>
              </p:ext>
            </p:extLst>
          </p:nvPr>
        </p:nvGraphicFramePr>
        <p:xfrm>
          <a:off x="431800" y="911225"/>
          <a:ext cx="11430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118978148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7679523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438623703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629762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number of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faces per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48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1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Face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</a:t>
                      </a:r>
                    </a:p>
                    <a:p>
                      <a:r>
                        <a:rPr lang="en-US" dirty="0"/>
                        <a:t>64 (f0),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 (f0) 10,000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 (f0)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0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Person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1,000 (f0)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1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3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203684-4A2D-D04E-A6A9-97EAC3D8E260}"/>
              </a:ext>
            </a:extLst>
          </p:cNvPr>
          <p:cNvSpPr/>
          <p:nvPr/>
        </p:nvSpPr>
        <p:spPr>
          <a:xfrm>
            <a:off x="9652354" y="914400"/>
            <a:ext cx="2082446" cy="495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Identify 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F6B7F-7B6F-B742-BB54-F01AFC3806DA}"/>
              </a:ext>
            </a:extLst>
          </p:cNvPr>
          <p:cNvSpPr/>
          <p:nvPr/>
        </p:nvSpPr>
        <p:spPr>
          <a:xfrm>
            <a:off x="2717800" y="914400"/>
            <a:ext cx="5181600" cy="4953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Add people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0255B-1550-DD4B-B826-CFB4F457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Verification Lifecycle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9C8EC-37DA-1B4B-A3E9-1DAD0E2ACDD5}"/>
              </a:ext>
            </a:extLst>
          </p:cNvPr>
          <p:cNvSpPr/>
          <p:nvPr/>
        </p:nvSpPr>
        <p:spPr>
          <a:xfrm>
            <a:off x="4064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Person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A441A-A209-D44E-845E-5E505BF4C27D}"/>
              </a:ext>
            </a:extLst>
          </p:cNvPr>
          <p:cNvSpPr/>
          <p:nvPr/>
        </p:nvSpPr>
        <p:spPr>
          <a:xfrm>
            <a:off x="31242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person To collection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C670B-2A51-9743-B591-4EEE16C8BC03}"/>
              </a:ext>
            </a:extLst>
          </p:cNvPr>
          <p:cNvSpPr/>
          <p:nvPr/>
        </p:nvSpPr>
        <p:spPr>
          <a:xfrm>
            <a:off x="5283200" y="1066800"/>
            <a:ext cx="2374900" cy="432435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Add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FF82B-EF2B-934A-BA4A-42C216E853DA}"/>
              </a:ext>
            </a:extLst>
          </p:cNvPr>
          <p:cNvSpPr/>
          <p:nvPr/>
        </p:nvSpPr>
        <p:spPr>
          <a:xfrm>
            <a:off x="55499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face from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CF2A48-56E2-4B42-9223-031B74859B92}"/>
              </a:ext>
            </a:extLst>
          </p:cNvPr>
          <p:cNvSpPr/>
          <p:nvPr/>
        </p:nvSpPr>
        <p:spPr>
          <a:xfrm>
            <a:off x="5549900" y="3249612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face to person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1B61F6C-1E6F-6443-9345-7B48481612A4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7302500" y="2012950"/>
            <a:ext cx="12700" cy="20685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C0971D-9AEC-2F4F-80CD-470F72550A95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5549900" y="2012950"/>
            <a:ext cx="12700" cy="20685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82AEEF-5916-BD44-A1D3-33C15BD3F5CF}"/>
              </a:ext>
            </a:extLst>
          </p:cNvPr>
          <p:cNvCxnSpPr>
            <a:stCxn id="5" idx="3"/>
          </p:cNvCxnSpPr>
          <p:nvPr/>
        </p:nvCxnSpPr>
        <p:spPr>
          <a:xfrm>
            <a:off x="4876800" y="201295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FD45C63-535F-DE49-939A-6682F17CBCDC}"/>
              </a:ext>
            </a:extLst>
          </p:cNvPr>
          <p:cNvCxnSpPr>
            <a:cxnSpLocks/>
            <a:endCxn id="5" idx="2"/>
          </p:cNvCxnSpPr>
          <p:nvPr/>
        </p:nvCxnSpPr>
        <p:spPr>
          <a:xfrm rot="10800000">
            <a:off x="4000500" y="2844800"/>
            <a:ext cx="1282700" cy="40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B7B5E0-D416-4841-960D-67D7751A7CBF}"/>
              </a:ext>
            </a:extLst>
          </p:cNvPr>
          <p:cNvCxnSpPr>
            <a:stCxn id="4" idx="3"/>
          </p:cNvCxnSpPr>
          <p:nvPr/>
        </p:nvCxnSpPr>
        <p:spPr>
          <a:xfrm>
            <a:off x="2159000" y="201295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DCE989F-C99E-DB44-BFD8-D0FB5B4003B1}"/>
              </a:ext>
            </a:extLst>
          </p:cNvPr>
          <p:cNvSpPr/>
          <p:nvPr/>
        </p:nvSpPr>
        <p:spPr>
          <a:xfrm>
            <a:off x="8515350" y="914400"/>
            <a:ext cx="571500" cy="495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63BE1D-A8D0-BF40-9C3E-49D062D2D22D}"/>
              </a:ext>
            </a:extLst>
          </p:cNvPr>
          <p:cNvSpPr/>
          <p:nvPr/>
        </p:nvSpPr>
        <p:spPr>
          <a:xfrm>
            <a:off x="9804754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face from image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48795-8447-6B4E-871B-2C6199EBD2A6}"/>
              </a:ext>
            </a:extLst>
          </p:cNvPr>
          <p:cNvSpPr/>
          <p:nvPr/>
        </p:nvSpPr>
        <p:spPr>
          <a:xfrm>
            <a:off x="9811104" y="3228975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same person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0C50FD-813B-724D-9467-D7F0380A0FD5}"/>
              </a:ext>
            </a:extLst>
          </p:cNvPr>
          <p:cNvCxnSpPr>
            <a:stCxn id="8" idx="3"/>
            <a:endCxn id="23" idx="1"/>
          </p:cNvCxnSpPr>
          <p:nvPr/>
        </p:nvCxnSpPr>
        <p:spPr>
          <a:xfrm>
            <a:off x="7899400" y="3390900"/>
            <a:ext cx="61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66D6A-833D-BC4C-8283-C3902A2E4C5A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>
            <a:off x="9086850" y="3390900"/>
            <a:ext cx="56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5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A8E6-1F85-B74E-BE44-FBF3BDEA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F5FC-C53D-7B4A-9278-539A93FD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9E1F5-AB79-CB4F-975F-214520737356}"/>
              </a:ext>
            </a:extLst>
          </p:cNvPr>
          <p:cNvSpPr/>
          <p:nvPr/>
        </p:nvSpPr>
        <p:spPr>
          <a:xfrm>
            <a:off x="432154" y="911225"/>
            <a:ext cx="5130446" cy="487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recognition_01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1FD2B-66A5-6646-B712-579026E5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00" y="1587510"/>
            <a:ext cx="3134154" cy="3134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57D466-4F85-834E-843C-2585C33FD13B}"/>
              </a:ext>
            </a:extLst>
          </p:cNvPr>
          <p:cNvSpPr/>
          <p:nvPr/>
        </p:nvSpPr>
        <p:spPr>
          <a:xfrm>
            <a:off x="6629402" y="911225"/>
            <a:ext cx="5130446" cy="487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recognition_02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6A3BE-B33F-4142-BDBC-AEE72DC5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7" t="12094" r="-1" b="13379"/>
          <a:stretch/>
        </p:blipFill>
        <p:spPr>
          <a:xfrm>
            <a:off x="7426150" y="1746908"/>
            <a:ext cx="3536950" cy="3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91D-04EF-1644-82F3-4AD94B67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Azure 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5A6C-CE18-9040-92A3-95BD06C7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Rocky Links</a:t>
            </a:r>
          </a:p>
          <a:p>
            <a:pPr lvl="1"/>
            <a:r>
              <a:rPr lang="en-US" sz="1600" dirty="0">
                <a:hlinkClick r:id="rId2"/>
              </a:rPr>
              <a:t>https://c1.staticflickr.com/9/8406/8695972129_6276416fea_b.jpg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https://i.ytimg.com/vi/-s_CoeLwRtY/maxresdefault.jpg</a:t>
            </a:r>
            <a:endParaRPr lang="en-US" sz="1600" dirty="0"/>
          </a:p>
          <a:p>
            <a:pPr lvl="1"/>
            <a:r>
              <a:rPr lang="en-US" sz="1600" dirty="0">
                <a:hlinkClick r:id="rId4"/>
              </a:rPr>
              <a:t>http://www.prairiedevcon.com/images/site/RockyKeynote.png</a:t>
            </a:r>
            <a:endParaRPr lang="en-US" sz="1600" dirty="0"/>
          </a:p>
          <a:p>
            <a:r>
              <a:rPr lang="en-US" sz="2000" dirty="0"/>
              <a:t>Test Images</a:t>
            </a:r>
          </a:p>
          <a:p>
            <a:pPr lvl="1"/>
            <a:r>
              <a:rPr lang="en-US" sz="1600" dirty="0"/>
              <a:t>Rocky </a:t>
            </a:r>
            <a:r>
              <a:rPr lang="en-US" sz="1600" dirty="0">
                <a:hlinkClick r:id="rId5"/>
              </a:rPr>
              <a:t>http://vslive.com/events/vslive-fall-2010/~/media/ECG/VSLive/Redmond/Speakers120/Lhotka_Rocky120.ashx</a:t>
            </a:r>
            <a:endParaRPr lang="en-US" sz="1600" dirty="0"/>
          </a:p>
          <a:p>
            <a:pPr lvl="1"/>
            <a:r>
              <a:rPr lang="en-US" sz="1600" dirty="0"/>
              <a:t>Kevin </a:t>
            </a:r>
            <a:r>
              <a:rPr lang="en-US" sz="1600" dirty="0">
                <a:hlinkClick r:id="rId6"/>
              </a:rPr>
              <a:t>https://live.staticflickr.com/8537/8696311703_ba2c7eaf17_b.jpg</a:t>
            </a:r>
            <a:br>
              <a:rPr lang="en-US" sz="1600" dirty="0"/>
            </a:br>
            <a:r>
              <a:rPr lang="en-US" sz="1600" dirty="0"/>
              <a:t>Penn </a:t>
            </a:r>
            <a:r>
              <a:rPr lang="en-US" sz="1600" dirty="0">
                <a:hlinkClick r:id="rId7"/>
              </a:rPr>
              <a:t>https://3.bp.blogspot.com/-n3CtwdhaYJY/WP5RkY6bE3I/AAAAAAAAXBo/MKH_wyjemmU_QLS7eamhmCiQYoMSsziFwCLcB/s1600/Penn_Jilette.jpg</a:t>
            </a: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08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065B-AD51-0A4E-A5FC-E93EE1F7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1A882-AD86-974F-8E84-63D16117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1123950"/>
            <a:ext cx="4394791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FD1A60-C7C8-094F-9959-8DBF67012124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It’s a bot!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6ED69-95FD-0B48-95FF-6E9E1F8EBEF8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Creates a knowledge 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593DD-9FB3-E14F-91A2-B70E561015C3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Imports questions and answers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F426D-820A-AE48-B011-97277A1D7504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Potentially zero code solution</a:t>
            </a:r>
          </a:p>
        </p:txBody>
      </p:sp>
    </p:spTree>
    <p:extLst>
      <p:ext uri="{BB962C8B-B14F-4D97-AF65-F5344CB8AC3E}">
        <p14:creationId xmlns:p14="http://schemas.microsoft.com/office/powerpoint/2010/main" val="336071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8A4F-3260-A84A-AB8A-4AC4BC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use </a:t>
            </a:r>
            <a:r>
              <a:rPr lang="en-US" dirty="0" err="1"/>
              <a:t>QnA</a:t>
            </a:r>
            <a:r>
              <a:rPr lang="en-US" dirty="0"/>
              <a:t> Maker?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DF8BD-10D5-E241-AB26-FA2A63EAC022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Static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21E64-7007-DF44-93F8-9C68E472E0ED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Always the same answer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26E1-142B-394E-B1FD-2396B749EE34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OK with static meta information (chit-chat)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76F90-924E-414D-874E-8D27761FB1A6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Provide a static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907EC-D09E-754F-A2BA-1CC611A7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1255964"/>
            <a:ext cx="42672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</a:t>
            </a:r>
            <a:r>
              <a:rPr lang="en-US" dirty="0" err="1"/>
              <a:t>QnA</a:t>
            </a:r>
            <a:r>
              <a:rPr lang="en-US" dirty="0"/>
              <a:t>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https://www.qnamaker.ai/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2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99F4-7531-6C4C-AF63-4E2AA167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Detector (Preview)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D6D29-EF12-FF41-8E1F-FDAF16B8EE5F}"/>
              </a:ext>
            </a:extLst>
          </p:cNvPr>
          <p:cNvSpPr/>
          <p:nvPr/>
        </p:nvSpPr>
        <p:spPr>
          <a:xfrm>
            <a:off x="406400" y="101846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Finds anomalies given data in a time series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90B4B-A614-C644-8EED-6F0E3CBAC506}"/>
              </a:ext>
            </a:extLst>
          </p:cNvPr>
          <p:cNvSpPr/>
          <p:nvPr/>
        </p:nvSpPr>
        <p:spPr>
          <a:xfrm>
            <a:off x="406400" y="1887259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Uses a Spectral Residual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B4E4D-E531-4648-AAA3-78C0748ED659}"/>
              </a:ext>
            </a:extLst>
          </p:cNvPr>
          <p:cNvSpPr/>
          <p:nvPr/>
        </p:nvSpPr>
        <p:spPr>
          <a:xfrm>
            <a:off x="406400" y="2802373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Three different things to use it for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7413B-0BFE-B74F-AC77-5F40AEE9CF09}"/>
              </a:ext>
            </a:extLst>
          </p:cNvPr>
          <p:cNvSpPr/>
          <p:nvPr/>
        </p:nvSpPr>
        <p:spPr>
          <a:xfrm>
            <a:off x="1882588" y="3717488"/>
            <a:ext cx="997956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Is the latest point in a series an anomaly? (Real time monitoring)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CCDDA-A535-664E-8041-509A29919CA4}"/>
              </a:ext>
            </a:extLst>
          </p:cNvPr>
          <p:cNvSpPr/>
          <p:nvPr/>
        </p:nvSpPr>
        <p:spPr>
          <a:xfrm>
            <a:off x="1882588" y="4586287"/>
            <a:ext cx="997956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Evaluate all points, check if all points in a range (Historical analysis)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ABF08-E22E-F941-B0AA-01DA46F668DF}"/>
              </a:ext>
            </a:extLst>
          </p:cNvPr>
          <p:cNvSpPr/>
          <p:nvPr/>
        </p:nvSpPr>
        <p:spPr>
          <a:xfrm>
            <a:off x="1882588" y="5455086"/>
            <a:ext cx="997956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Does a specific point signify a change? (REST ) (When did things go awry?)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7FFAF-4D9F-5F45-81D2-CF9A4897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0" y="1109087"/>
            <a:ext cx="3009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8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3FEB-6BAC-3546-B823-91618D92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B6206-3701-C949-BE40-C7AAE912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4" y="2093322"/>
            <a:ext cx="11635012" cy="190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D285-01A4-984D-A09A-1ABEED37913C}"/>
              </a:ext>
            </a:extLst>
          </p:cNvPr>
          <p:cNvSpPr txBox="1"/>
          <p:nvPr/>
        </p:nvSpPr>
        <p:spPr>
          <a:xfrm>
            <a:off x="4659085" y="1392918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Spectral Residual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B08CC-FF21-7141-818A-0AE91DBB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00" y="1984103"/>
            <a:ext cx="12220400" cy="288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https://github.com/Magenic/MMLIntroToML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9D47-1FB5-F04B-9D1F-26F1B6E9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Detector Advantages / Usages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13005E-4747-0A4F-85C0-C244A627ACB1}"/>
              </a:ext>
            </a:extLst>
          </p:cNvPr>
          <p:cNvSpPr/>
          <p:nvPr/>
        </p:nvSpPr>
        <p:spPr>
          <a:xfrm>
            <a:off x="406400" y="1018460"/>
            <a:ext cx="9207862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Unsupervised Learning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E48CD-8612-3B4D-A9C4-5C464EF14944}"/>
              </a:ext>
            </a:extLst>
          </p:cNvPr>
          <p:cNvSpPr/>
          <p:nvPr/>
        </p:nvSpPr>
        <p:spPr>
          <a:xfrm>
            <a:off x="406400" y="1907362"/>
            <a:ext cx="9207862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Takes almost any time/numeric pairs regardless of nature of series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55545-4B64-7645-9812-3E944D31C922}"/>
              </a:ext>
            </a:extLst>
          </p:cNvPr>
          <p:cNvSpPr/>
          <p:nvPr/>
        </p:nvSpPr>
        <p:spPr>
          <a:xfrm>
            <a:off x="445032" y="2802373"/>
            <a:ext cx="9207862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Low time/CPU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C856A-7875-DE4C-B146-F9BEF313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32" y="3429000"/>
            <a:ext cx="8100011" cy="2527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014C6F-896C-EA46-BCF6-F2B1505A3CF0}"/>
              </a:ext>
            </a:extLst>
          </p:cNvPr>
          <p:cNvSpPr/>
          <p:nvPr/>
        </p:nvSpPr>
        <p:spPr>
          <a:xfrm>
            <a:off x="4005941" y="770520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0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Anomaly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1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A352-E5C1-B246-A2BD-4FEF39BC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8BF3-CB2F-D54F-B84A-E7A2CA5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Readings:</a:t>
            </a:r>
          </a:p>
          <a:p>
            <a:pPr lvl="1"/>
            <a:r>
              <a:rPr lang="en-US" dirty="0">
                <a:hlinkClick r:id="rId2"/>
              </a:rPr>
              <a:t>https://docs.microsoft.com/en-us/azure/cognitive-services/luis/what-is-luis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https://docs.microsoft.com/en-us/azure/cognitive-services/luis/luis-get-started-create-app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https://docs.microsoft.com/en-us/azure/cognitive-services/luis/get-started-portal-build-app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https://docs.microsoft.com/en-us/azure/cognitive-services/luis/get-started-portal-deploy-app</a:t>
            </a:r>
            <a:endParaRPr lang="en-US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Create and deploy a sample Luis endpoint to understand the intent of the speaker and pull out relevant entities</a:t>
            </a:r>
          </a:p>
          <a:p>
            <a:pPr lvl="1"/>
            <a:r>
              <a:rPr lang="en-US" dirty="0"/>
              <a:t>Give me endpoint and </a:t>
            </a:r>
            <a:r>
              <a:rPr lang="en-US" dirty="0" err="1"/>
              <a:t>api</a:t>
            </a:r>
            <a:r>
              <a:rPr lang="en-US" dirty="0"/>
              <a:t> key and what type of intents </a:t>
            </a:r>
            <a:r>
              <a:rPr lang="en-US"/>
              <a:t>your LUIS </a:t>
            </a:r>
            <a:r>
              <a:rPr lang="en-US" dirty="0"/>
              <a:t>portal can understand</a:t>
            </a:r>
          </a:p>
        </p:txBody>
      </p:sp>
    </p:spTree>
    <p:extLst>
      <p:ext uri="{BB962C8B-B14F-4D97-AF65-F5344CB8AC3E}">
        <p14:creationId xmlns:p14="http://schemas.microsoft.com/office/powerpoint/2010/main" val="345106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321-A6AE-1643-9A05-46452EF6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Azure Cognitive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95A0C-7A0C-2349-B2C3-0D594857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36" y="1255964"/>
            <a:ext cx="1072464" cy="107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3C45F5-F47D-934E-B84F-CE4802E22620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Canned models that do specific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BA2CB-392A-0A44-A0C0-7A4EF1605F16}"/>
              </a:ext>
            </a:extLst>
          </p:cNvPr>
          <p:cNvSpPr/>
          <p:nvPr/>
        </p:nvSpPr>
        <p:spPr>
          <a:xfrm>
            <a:off x="609601" y="2250229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can be trained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A54DB-8D3A-3F4B-B501-D45676CB5ECB}"/>
              </a:ext>
            </a:extLst>
          </p:cNvPr>
          <p:cNvSpPr/>
          <p:nvPr/>
        </p:nvSpPr>
        <p:spPr>
          <a:xfrm>
            <a:off x="609601" y="3195068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can work client side</a:t>
            </a:r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8E90410B-F28F-FE43-BBA1-D8F7B1FB7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51" y="1255964"/>
            <a:ext cx="1115363" cy="107246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3FB80A-9471-824D-AA45-E29943B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38" y="1255964"/>
            <a:ext cx="1093701" cy="107246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173C41E-37EF-8843-A906-E59098DFF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36" y="2657389"/>
            <a:ext cx="1072464" cy="106225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99DF7B-BB87-0649-AACA-B4D4E09D9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86" y="2653394"/>
            <a:ext cx="1131128" cy="1131128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E6AE477-32FE-444E-B807-D369100FE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61" y="2653394"/>
            <a:ext cx="1062052" cy="1072464"/>
          </a:xfrm>
          <a:prstGeom prst="rect">
            <a:avLst/>
          </a:prstGeom>
        </p:spPr>
      </p:pic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EF66716-2E62-C84C-A2D0-0CD63D4E1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35" y="4066665"/>
            <a:ext cx="1259401" cy="1131128"/>
          </a:xfrm>
          <a:prstGeom prst="rect">
            <a:avLst/>
          </a:prstGeom>
        </p:spPr>
      </p:pic>
      <p:pic>
        <p:nvPicPr>
          <p:cNvPr id="22" name="Picture 2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4956A93-71E4-1645-8002-C3DC6169F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51" y="4066665"/>
            <a:ext cx="1109583" cy="1131128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1758A5-6CE4-BE41-A14C-507A69429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40" y="4066665"/>
            <a:ext cx="1327606" cy="1255844"/>
          </a:xfrm>
          <a:prstGeom prst="rect">
            <a:avLst/>
          </a:prstGeom>
        </p:spPr>
      </p:pic>
      <p:pic>
        <p:nvPicPr>
          <p:cNvPr id="26" name="Picture 25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1D7E67E-524D-D14B-89AF-72267B42C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53" y="4066665"/>
            <a:ext cx="1164073" cy="1131128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742AF94-62CA-4544-815F-22E99F8474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18" y="4066665"/>
            <a:ext cx="1142110" cy="1131128"/>
          </a:xfrm>
          <a:prstGeom prst="rect">
            <a:avLst/>
          </a:prstGeom>
        </p:spPr>
      </p:pic>
      <p:pic>
        <p:nvPicPr>
          <p:cNvPr id="30" name="Picture 2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20901EA-3136-2B45-B46A-6D94B20FB1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66665"/>
            <a:ext cx="1142110" cy="1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Natural Language Understanding (LUIS)</a:t>
            </a:r>
          </a:p>
        </p:txBody>
      </p:sp>
    </p:spTree>
    <p:extLst>
      <p:ext uri="{BB962C8B-B14F-4D97-AF65-F5344CB8AC3E}">
        <p14:creationId xmlns:p14="http://schemas.microsoft.com/office/powerpoint/2010/main" val="202942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9C386-95D5-734C-871B-CBB369BA0AA2}"/>
              </a:ext>
            </a:extLst>
          </p:cNvPr>
          <p:cNvSpPr/>
          <p:nvPr/>
        </p:nvSpPr>
        <p:spPr>
          <a:xfrm>
            <a:off x="406401" y="1497236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a guided process but perhaps a selector for what they want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67A77-3625-C741-883D-8B41E1D3BE23}"/>
              </a:ext>
            </a:extLst>
          </p:cNvPr>
          <p:cNvSpPr/>
          <p:nvPr/>
        </p:nvSpPr>
        <p:spPr>
          <a:xfrm>
            <a:off x="406401" y="2467461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Simple interactions that can be expressed in multiple ways – Complex interactions? Use a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2D378-077E-D54D-A6B3-0CD29C2171C2}"/>
              </a:ext>
            </a:extLst>
          </p:cNvPr>
          <p:cNvSpPr/>
          <p:nvPr/>
        </p:nvSpPr>
        <p:spPr>
          <a:xfrm>
            <a:off x="406401" y="3427568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the same types of actions need to happen to different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41BC-8686-4745-980E-FBBD39151E61}"/>
              </a:ext>
            </a:extLst>
          </p:cNvPr>
          <p:cNvSpPr/>
          <p:nvPr/>
        </p:nvSpPr>
        <p:spPr>
          <a:xfrm>
            <a:off x="406401" y="4387674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interacting with a traditional data entry screen isn’t optimal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D6CB1-0512-2146-9C13-C2A21EE66067}"/>
              </a:ext>
            </a:extLst>
          </p:cNvPr>
          <p:cNvSpPr/>
          <p:nvPr/>
        </p:nvSpPr>
        <p:spPr>
          <a:xfrm>
            <a:off x="406401" y="5347781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you understand how your audience communicates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75F44-A244-544D-8ACF-64DE2CC0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36" y="3058688"/>
            <a:ext cx="3962400" cy="297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36A0C-BC43-6F48-851E-71C25C61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39" y="1176648"/>
            <a:ext cx="2656960" cy="191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44451"/>
            <a:ext cx="10515600" cy="1325563"/>
          </a:xfrm>
        </p:spPr>
        <p:txBody>
          <a:bodyPr/>
          <a:lstStyle/>
          <a:p>
            <a:r>
              <a:rPr lang="en-US" sz="5333" dirty="0"/>
              <a:t>When to use language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352117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2502913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4" y="2502914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3168203" y="2859111"/>
            <a:ext cx="3695883" cy="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407701" y="2372884"/>
            <a:ext cx="240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entered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DCB2-A282-4C46-B8EF-DC4DBBDACD7A}"/>
              </a:ext>
            </a:extLst>
          </p:cNvPr>
          <p:cNvCxnSpPr>
            <a:cxnSpLocks/>
          </p:cNvCxnSpPr>
          <p:nvPr/>
        </p:nvCxnSpPr>
        <p:spPr>
          <a:xfrm flipH="1">
            <a:off x="3168203" y="3786389"/>
            <a:ext cx="3695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119670" y="3236980"/>
            <a:ext cx="350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Evaluation of entered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22" y="4458228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4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756756" y="3786389"/>
            <a:ext cx="0" cy="6718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95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406400" y="101846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406400" y="1897369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406400" y="456900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Pattern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406400" y="3655186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Descriptor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432154" y="278103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406400" y="5413005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 -&gt;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1" y="1576127"/>
            <a:ext cx="300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413359" y="2461043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2004165" y="2702167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799567" y="245791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4446738" y="2695905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799566" y="447456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3294345" y="3500569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5242139" y="245791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10127282" y="2457906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6889310" y="2695905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684711" y="2457907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9331882" y="2695903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10127283" y="4640742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10622061" y="3628540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6006225" y="15336"/>
            <a:ext cx="3" cy="4885144"/>
          </a:xfrm>
          <a:prstGeom prst="bentConnector3">
            <a:avLst>
              <a:gd name="adj1" fmla="val -762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742165" y="1266484"/>
            <a:ext cx="499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www.luis.ai</a:t>
            </a:r>
            <a:r>
              <a:rPr lang="en-US" sz="2400" dirty="0"/>
              <a:t>/applications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7A31C-6138-4746-937B-A7A6954EC7B2}"/>
              </a:ext>
            </a:extLst>
          </p:cNvPr>
          <p:cNvSpPr/>
          <p:nvPr/>
        </p:nvSpPr>
        <p:spPr>
          <a:xfrm>
            <a:off x="247135" y="1806215"/>
            <a:ext cx="433722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7EF71F-BABC-5A4B-BAFE-69021022D4BB}"/>
              </a:ext>
            </a:extLst>
          </p:cNvPr>
          <p:cNvSpPr/>
          <p:nvPr/>
        </p:nvSpPr>
        <p:spPr>
          <a:xfrm>
            <a:off x="4584357" y="1806215"/>
            <a:ext cx="255243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2FF98-428D-1146-AFE3-7ABD4D21DA27}"/>
              </a:ext>
            </a:extLst>
          </p:cNvPr>
          <p:cNvSpPr/>
          <p:nvPr/>
        </p:nvSpPr>
        <p:spPr>
          <a:xfrm>
            <a:off x="7149483" y="1806215"/>
            <a:ext cx="255243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7061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59EC-9758-B843-8073-3595156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Luis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60EC-7C8D-F549-A2C4-9B8DE90D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4495446" cy="3884893"/>
          </a:xfrm>
        </p:spPr>
        <p:txBody>
          <a:bodyPr/>
          <a:lstStyle/>
          <a:p>
            <a:r>
              <a:rPr lang="en-US" dirty="0"/>
              <a:t>Intents:</a:t>
            </a:r>
          </a:p>
          <a:p>
            <a:pPr lvl="1"/>
            <a:r>
              <a:rPr lang="en-US" dirty="0"/>
              <a:t>Get characteristic and species of pet</a:t>
            </a:r>
          </a:p>
          <a:p>
            <a:pPr lvl="2"/>
            <a:r>
              <a:rPr lang="en-US" dirty="0"/>
              <a:t>What is the X of your Y?</a:t>
            </a:r>
          </a:p>
          <a:p>
            <a:pPr lvl="1"/>
            <a:r>
              <a:rPr lang="en-US" dirty="0"/>
              <a:t>What do you want to do to pet?</a:t>
            </a:r>
          </a:p>
          <a:p>
            <a:pPr lvl="2"/>
            <a:r>
              <a:rPr lang="en-US" dirty="0"/>
              <a:t>I want to X your 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A6E19B-A06C-2549-81D2-515C756513CF}"/>
              </a:ext>
            </a:extLst>
          </p:cNvPr>
          <p:cNvSpPr txBox="1">
            <a:spLocks/>
          </p:cNvSpPr>
          <p:nvPr/>
        </p:nvSpPr>
        <p:spPr>
          <a:xfrm>
            <a:off x="6096000" y="911225"/>
            <a:ext cx="4495446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Entities:</a:t>
            </a:r>
          </a:p>
          <a:p>
            <a:pPr lvl="1"/>
            <a:r>
              <a:rPr lang="en-US" dirty="0"/>
              <a:t>Characteristics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color</a:t>
            </a:r>
          </a:p>
          <a:p>
            <a:pPr lvl="2"/>
            <a:r>
              <a:rPr lang="en-US" dirty="0"/>
              <a:t>breed</a:t>
            </a:r>
          </a:p>
          <a:p>
            <a:pPr lvl="1"/>
            <a:r>
              <a:rPr lang="en-US" dirty="0"/>
              <a:t>Species</a:t>
            </a:r>
          </a:p>
          <a:p>
            <a:pPr lvl="2"/>
            <a:r>
              <a:rPr lang="en-US" dirty="0"/>
              <a:t>Cat</a:t>
            </a:r>
          </a:p>
          <a:p>
            <a:pPr lvl="2"/>
            <a:r>
              <a:rPr lang="en-US" dirty="0"/>
              <a:t>Dog </a:t>
            </a:r>
          </a:p>
          <a:p>
            <a:pPr lvl="2"/>
            <a:r>
              <a:rPr lang="en-US" dirty="0"/>
              <a:t>Possum</a:t>
            </a:r>
          </a:p>
          <a:p>
            <a:pPr lvl="1"/>
            <a:r>
              <a:rPr lang="en-US" dirty="0"/>
              <a:t>Action</a:t>
            </a:r>
          </a:p>
          <a:p>
            <a:pPr lvl="2"/>
            <a:r>
              <a:rPr lang="en-US" dirty="0"/>
              <a:t>pet</a:t>
            </a:r>
          </a:p>
          <a:p>
            <a:pPr lvl="2"/>
            <a:r>
              <a:rPr lang="en-US" dirty="0"/>
              <a:t>feed</a:t>
            </a:r>
          </a:p>
          <a:p>
            <a:pPr lvl="2"/>
            <a:r>
              <a:rPr lang="en-US" dirty="0"/>
              <a:t>walk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6C6C5-4304-F34E-9961-16C8F0BD69CE}"/>
              </a:ext>
            </a:extLst>
          </p:cNvPr>
          <p:cNvSpPr txBox="1"/>
          <p:nvPr/>
        </p:nvSpPr>
        <p:spPr>
          <a:xfrm>
            <a:off x="432154" y="4748773"/>
            <a:ext cx="399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Portal: </a:t>
            </a:r>
            <a:r>
              <a:rPr lang="en-US" dirty="0">
                <a:hlinkClick r:id="rId2"/>
              </a:rPr>
              <a:t>https://preview.luis.ai/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488701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16750</TotalTime>
  <Words>880</Words>
  <Application>Microsoft Macintosh PowerPoint</Application>
  <PresentationFormat>Widescreen</PresentationFormat>
  <Paragraphs>171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Starting with Azure Cognitive Services</vt:lpstr>
      <vt:lpstr>PowerPoint Presentation</vt:lpstr>
      <vt:lpstr>When to use language understanding?</vt:lpstr>
      <vt:lpstr>Simple Model Using Azure Luis</vt:lpstr>
      <vt:lpstr>Key Concepts</vt:lpstr>
      <vt:lpstr>LUIS Model Development</vt:lpstr>
      <vt:lpstr>Demo – Luis </vt:lpstr>
      <vt:lpstr>Azure Faces</vt:lpstr>
      <vt:lpstr>Ways to store face information</vt:lpstr>
      <vt:lpstr>Face Verification Lifecycle</vt:lpstr>
      <vt:lpstr>Face Detection Models</vt:lpstr>
      <vt:lpstr>Demo – Azure Faces</vt:lpstr>
      <vt:lpstr>QnA Maker</vt:lpstr>
      <vt:lpstr>When do I use QnA Maker?</vt:lpstr>
      <vt:lpstr>Demo – Using QnA maker</vt:lpstr>
      <vt:lpstr>Anomaly Detector (Preview)</vt:lpstr>
      <vt:lpstr>How does it Work?</vt:lpstr>
      <vt:lpstr>Anomaly Detector Advantages / Usages</vt:lpstr>
      <vt:lpstr>Demo – Using Anomaly Detector</vt:lpstr>
      <vt:lpstr>Homework Readings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86</cp:revision>
  <dcterms:created xsi:type="dcterms:W3CDTF">1601-01-01T00:00:00Z</dcterms:created>
  <dcterms:modified xsi:type="dcterms:W3CDTF">2020-02-26T19:56:00Z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